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3B89D"/>
    <a:srgbClr val="EBEED2"/>
    <a:srgbClr val="CEEBF2"/>
    <a:srgbClr val="AAF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3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0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8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1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90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8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3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9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796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535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2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1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9394" y="1023867"/>
            <a:ext cx="1865036" cy="33496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2" b="44952"/>
          <a:stretch/>
        </p:blipFill>
        <p:spPr>
          <a:xfrm>
            <a:off x="0" y="-104502"/>
            <a:ext cx="12192000" cy="71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EVALUATION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129061"/>
            <a:ext cx="11186160" cy="365150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should be evaluated as soon as possible, preferably within two hours. </a:t>
            </a:r>
          </a:p>
          <a:p>
            <a:r>
              <a:rPr lang="en-US" sz="2800" b="1" dirty="0" smtClean="0"/>
              <a:t> assessment of maternal, obstetric, and fetal risk factors for stillbirth</a:t>
            </a:r>
          </a:p>
          <a:p>
            <a:r>
              <a:rPr lang="en-US" sz="2800" b="1" dirty="0" smtClean="0"/>
              <a:t>review of symphysis fundal height measurements and a </a:t>
            </a:r>
            <a:r>
              <a:rPr lang="en-US" sz="2800" b="1" dirty="0" err="1" smtClean="0"/>
              <a:t>nonstress</a:t>
            </a:r>
            <a:r>
              <a:rPr lang="en-US" sz="2800" b="1" dirty="0" smtClean="0"/>
              <a:t> test (NST) should be performed to exclude immediate fetal compromise IF it was normal should do sonography within 24 hours</a:t>
            </a:r>
          </a:p>
          <a:p>
            <a:r>
              <a:rPr lang="en-US" sz="2800" b="1" dirty="0" smtClean="0"/>
              <a:t>If the clinical assessment (including NST and ultrasound) is normal and maternal concern of DFM persists, further management is individualized.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3522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t="15229" r="3726" b="40987"/>
          <a:stretch/>
        </p:blipFill>
        <p:spPr>
          <a:xfrm>
            <a:off x="3713635" y="320151"/>
            <a:ext cx="7664113" cy="6446409"/>
          </a:xfrm>
        </p:spPr>
      </p:pic>
    </p:spTree>
    <p:extLst>
      <p:ext uri="{BB962C8B-B14F-4D97-AF65-F5344CB8AC3E}">
        <p14:creationId xmlns:p14="http://schemas.microsoft.com/office/powerpoint/2010/main" val="408213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26488" y="1189373"/>
            <a:ext cx="5708468" cy="1750423"/>
          </a:xfrm>
          <a:prstGeom prst="ellipse">
            <a:avLst/>
          </a:prstGeom>
          <a:solidFill>
            <a:srgbClr val="EBE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initial evaluation</a:t>
            </a:r>
          </a:p>
        </p:txBody>
      </p:sp>
      <p:sp>
        <p:nvSpPr>
          <p:cNvPr id="5" name="Down Arrow 4"/>
          <p:cNvSpPr/>
          <p:nvPr/>
        </p:nvSpPr>
        <p:spPr>
          <a:xfrm>
            <a:off x="6214244" y="3301545"/>
            <a:ext cx="1104741" cy="822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06203" y="4548487"/>
            <a:ext cx="4219302" cy="154141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</a:rPr>
              <a:t>Check fetal heart </a:t>
            </a:r>
            <a:r>
              <a:rPr lang="en-US" sz="2800" b="1" dirty="0" smtClean="0">
                <a:solidFill>
                  <a:schemeClr val="tx1"/>
                </a:solidFill>
              </a:rPr>
              <a:t>rate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</a:rPr>
              <a:t>Review prenatal </a:t>
            </a:r>
            <a:r>
              <a:rPr lang="en-US" sz="2800" b="1" dirty="0" smtClean="0">
                <a:solidFill>
                  <a:schemeClr val="tx1"/>
                </a:solidFill>
              </a:rPr>
              <a:t>record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</a:rPr>
              <a:t>Perform a NST </a:t>
            </a:r>
          </a:p>
        </p:txBody>
      </p:sp>
    </p:spTree>
    <p:extLst>
      <p:ext uri="{BB962C8B-B14F-4D97-AF65-F5344CB8AC3E}">
        <p14:creationId xmlns:p14="http://schemas.microsoft.com/office/powerpoint/2010/main" val="148442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4355" y="1045029"/>
            <a:ext cx="5786846" cy="1841863"/>
          </a:xfrm>
          <a:prstGeom prst="roundRect">
            <a:avLst/>
          </a:prstGeom>
          <a:solidFill>
            <a:srgbClr val="D3B8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Additional </a:t>
            </a:r>
            <a:r>
              <a:rPr lang="en-US" sz="3600" b="1" dirty="0" smtClean="0">
                <a:solidFill>
                  <a:schemeClr val="tx1"/>
                </a:solidFill>
              </a:rPr>
              <a:t>testing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191794" y="3186809"/>
            <a:ext cx="966651" cy="966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4354" y="4308130"/>
            <a:ext cx="5921259" cy="1828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</a:rPr>
              <a:t>Ultrasound </a:t>
            </a:r>
            <a:r>
              <a:rPr lang="en-US" sz="2800" b="1" dirty="0" smtClean="0">
                <a:solidFill>
                  <a:schemeClr val="tx1"/>
                </a:solidFill>
              </a:rPr>
              <a:t>examination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</a:rPr>
              <a:t>Doppler </a:t>
            </a:r>
            <a:r>
              <a:rPr lang="en-US" sz="2800" b="1" dirty="0" smtClean="0">
                <a:solidFill>
                  <a:schemeClr val="tx1"/>
                </a:solidFill>
              </a:rPr>
              <a:t>velocimetry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</a:rPr>
              <a:t>Testing for </a:t>
            </a:r>
            <a:r>
              <a:rPr lang="en-US" sz="2800" b="1" dirty="0" err="1">
                <a:solidFill>
                  <a:schemeClr val="tx1"/>
                </a:solidFill>
              </a:rPr>
              <a:t>fetomaternal</a:t>
            </a:r>
            <a:r>
              <a:rPr lang="en-US" sz="2800" b="1" dirty="0">
                <a:solidFill>
                  <a:schemeClr val="tx1"/>
                </a:solidFill>
              </a:rPr>
              <a:t> bleeding  </a:t>
            </a:r>
          </a:p>
        </p:txBody>
      </p:sp>
    </p:spTree>
    <p:extLst>
      <p:ext uri="{BB962C8B-B14F-4D97-AF65-F5344CB8AC3E}">
        <p14:creationId xmlns:p14="http://schemas.microsoft.com/office/powerpoint/2010/main" val="1446947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PREGNANCY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23406" y="1844039"/>
            <a:ext cx="10149840" cy="18527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Nonreactive </a:t>
            </a:r>
            <a:r>
              <a:rPr lang="en-US" sz="3200" b="1" dirty="0" err="1">
                <a:solidFill>
                  <a:schemeClr val="tx1"/>
                </a:solidFill>
              </a:rPr>
              <a:t>nonstress</a:t>
            </a:r>
            <a:r>
              <a:rPr lang="en-US" sz="3200" b="1" dirty="0">
                <a:solidFill>
                  <a:schemeClr val="tx1"/>
                </a:solidFill>
              </a:rPr>
              <a:t> test, low biophysical profile score, fetal growth restriction</a:t>
            </a:r>
          </a:p>
        </p:txBody>
      </p:sp>
      <p:sp>
        <p:nvSpPr>
          <p:cNvPr id="5" name="Down Arrow 4"/>
          <p:cNvSpPr/>
          <p:nvPr/>
        </p:nvSpPr>
        <p:spPr>
          <a:xfrm>
            <a:off x="5917474" y="3879669"/>
            <a:ext cx="862149" cy="613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49486" y="4924697"/>
            <a:ext cx="4702627" cy="1828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managed </a:t>
            </a:r>
            <a:r>
              <a:rPr lang="en-US" sz="2800" b="1" dirty="0">
                <a:solidFill>
                  <a:schemeClr val="tx1"/>
                </a:solidFill>
              </a:rPr>
              <a:t>according to usual clinical standards</a:t>
            </a:r>
          </a:p>
        </p:txBody>
      </p:sp>
    </p:spTree>
    <p:extLst>
      <p:ext uri="{BB962C8B-B14F-4D97-AF65-F5344CB8AC3E}">
        <p14:creationId xmlns:p14="http://schemas.microsoft.com/office/powerpoint/2010/main" val="167974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45429" y="378823"/>
            <a:ext cx="5590902" cy="223374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Return of normal fetal activity and normal evaluation</a:t>
            </a:r>
          </a:p>
        </p:txBody>
      </p:sp>
      <p:sp>
        <p:nvSpPr>
          <p:cNvPr id="5" name="Down Arrow 4"/>
          <p:cNvSpPr/>
          <p:nvPr/>
        </p:nvSpPr>
        <p:spPr>
          <a:xfrm>
            <a:off x="6500664" y="3017520"/>
            <a:ext cx="1171872" cy="6792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36869" y="4101737"/>
            <a:ext cx="5499462" cy="228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</a:rPr>
              <a:t>can resume routine prenatal </a:t>
            </a:r>
            <a:r>
              <a:rPr lang="en-US" sz="2400" b="1" dirty="0" smtClean="0">
                <a:solidFill>
                  <a:schemeClr val="tx1"/>
                </a:solidFill>
              </a:rPr>
              <a:t>care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b="1" dirty="0">
                <a:solidFill>
                  <a:schemeClr val="tx1"/>
                </a:solidFill>
              </a:rPr>
              <a:t>continue to monitor fetal movement and call their provider if they perceive recurrent persistent DFM.</a:t>
            </a:r>
          </a:p>
        </p:txBody>
      </p:sp>
    </p:spTree>
    <p:extLst>
      <p:ext uri="{BB962C8B-B14F-4D97-AF65-F5344CB8AC3E}">
        <p14:creationId xmlns:p14="http://schemas.microsoft.com/office/powerpoint/2010/main" val="125843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Persistent DFM and normal fetal </a:t>
            </a:r>
            <a:r>
              <a:rPr lang="en-US" sz="3600" b="1" dirty="0" smtClean="0">
                <a:solidFill>
                  <a:srgbClr val="0070C0"/>
                </a:solidFill>
              </a:rPr>
              <a:t>evaluation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/>
              <a:t>For women ≥39 weeks of gestation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Recommend </a:t>
            </a:r>
            <a:r>
              <a:rPr lang="en-US" sz="3200" b="1" dirty="0"/>
              <a:t>delivery. </a:t>
            </a:r>
            <a:endParaRPr lang="en-US" sz="3200" b="1" dirty="0" smtClean="0"/>
          </a:p>
          <a:p>
            <a:r>
              <a:rPr lang="en-US" sz="3200" b="1" dirty="0" smtClean="0"/>
              <a:t>In </a:t>
            </a:r>
            <a:r>
              <a:rPr lang="en-US" sz="3200" b="1" dirty="0"/>
              <a:t>low-risk nulliparous women, there are no substantial benefits, but potential harms, of expectant management beyond 39 weeks</a:t>
            </a:r>
          </a:p>
        </p:txBody>
      </p:sp>
    </p:spTree>
    <p:extLst>
      <p:ext uri="{BB962C8B-B14F-4D97-AF65-F5344CB8AC3E}">
        <p14:creationId xmlns:p14="http://schemas.microsoft.com/office/powerpoint/2010/main" val="1589111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Persistent DFM and normal fetal </a:t>
            </a:r>
            <a:r>
              <a:rPr lang="en-US" sz="3200" b="1" dirty="0" smtClean="0">
                <a:solidFill>
                  <a:srgbClr val="0070C0"/>
                </a:solidFill>
              </a:rPr>
              <a:t>evaluation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dirty="0"/>
              <a:t>For women </a:t>
            </a:r>
            <a:r>
              <a:rPr lang="en-US" sz="3200" dirty="0" smtClean="0"/>
              <a:t>&lt;37 W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recommend </a:t>
            </a:r>
            <a:r>
              <a:rPr lang="en-US" sz="3200" b="1" dirty="0" err="1"/>
              <a:t>nonstress</a:t>
            </a:r>
            <a:r>
              <a:rPr lang="en-US" sz="3200" b="1" dirty="0"/>
              <a:t> testing and ultrasound examination twice weekly </a:t>
            </a:r>
            <a:endParaRPr lang="en-US" sz="3200" b="1" dirty="0" smtClean="0"/>
          </a:p>
          <a:p>
            <a:r>
              <a:rPr lang="en-US" sz="3200" b="1" dirty="0" smtClean="0"/>
              <a:t>instruct </a:t>
            </a:r>
            <a:r>
              <a:rPr lang="en-US" sz="3200" b="1" dirty="0"/>
              <a:t>patients to call their provider if they perceive a further decrease or absence of fetal movement</a:t>
            </a:r>
          </a:p>
        </p:txBody>
      </p:sp>
    </p:spTree>
    <p:extLst>
      <p:ext uri="{BB962C8B-B14F-4D97-AF65-F5344CB8AC3E}">
        <p14:creationId xmlns:p14="http://schemas.microsoft.com/office/powerpoint/2010/main" val="4210097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246" y="339634"/>
            <a:ext cx="9575025" cy="178942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Persistent DFM and normal fetal evaluation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/>
              <a:t>For women ≥37 weeks and </a:t>
            </a:r>
            <a:r>
              <a:rPr lang="en-US" sz="3600" b="1" dirty="0" smtClean="0"/>
              <a:t>&lt;39 w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548" y="2255520"/>
            <a:ext cx="10415451" cy="365150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increasing </a:t>
            </a:r>
            <a:r>
              <a:rPr lang="en-US" sz="3200" b="1" dirty="0"/>
              <a:t>risk of sudden unexplained intrauterine death after 37 </a:t>
            </a:r>
            <a:r>
              <a:rPr lang="en-US" sz="3200" b="1" dirty="0" smtClean="0"/>
              <a:t>weeks. </a:t>
            </a:r>
          </a:p>
          <a:p>
            <a:r>
              <a:rPr lang="en-US" sz="3200" b="1" dirty="0" smtClean="0"/>
              <a:t>Counseling </a:t>
            </a:r>
            <a:r>
              <a:rPr lang="en-US" sz="3200" b="1" dirty="0"/>
              <a:t>women about monitoring fetal activity is problematic if they have poor perception of fetal movement. </a:t>
            </a:r>
            <a:endParaRPr lang="en-US" sz="3200" b="1" dirty="0" smtClean="0"/>
          </a:p>
          <a:p>
            <a:r>
              <a:rPr lang="en-US" sz="3200" b="1" dirty="0" smtClean="0"/>
              <a:t>We </a:t>
            </a:r>
            <a:r>
              <a:rPr lang="en-US" sz="3200" b="1" dirty="0"/>
              <a:t>discuss the advantages and disadvantages </a:t>
            </a:r>
            <a:r>
              <a:rPr lang="en-US" sz="3200" b="1" dirty="0" smtClean="0"/>
              <a:t>and </a:t>
            </a:r>
            <a:r>
              <a:rPr lang="en-US" sz="3200" b="1" dirty="0"/>
              <a:t>suggest induction, especially if there are additional risk factors for adverse outcome.</a:t>
            </a:r>
          </a:p>
        </p:txBody>
      </p:sp>
    </p:spTree>
    <p:extLst>
      <p:ext uri="{BB962C8B-B14F-4D97-AF65-F5344CB8AC3E}">
        <p14:creationId xmlns:p14="http://schemas.microsoft.com/office/powerpoint/2010/main" val="2242282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EFFICACY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789" y="2129061"/>
            <a:ext cx="10188980" cy="3651504"/>
          </a:xfrm>
        </p:spPr>
        <p:txBody>
          <a:bodyPr>
            <a:noAutofit/>
          </a:bodyPr>
          <a:lstStyle/>
          <a:p>
            <a:r>
              <a:rPr lang="en-US" sz="3200" b="1" dirty="0"/>
              <a:t>Fetal movement counting </a:t>
            </a:r>
            <a:r>
              <a:rPr lang="en-US" sz="3200" b="1" dirty="0">
                <a:solidFill>
                  <a:srgbClr val="C00000"/>
                </a:solidFill>
              </a:rPr>
              <a:t>has not been proven </a:t>
            </a:r>
            <a:r>
              <a:rPr lang="en-US" sz="3200" b="1" dirty="0"/>
              <a:t>to reduce the risk of perinatal mortality</a:t>
            </a:r>
            <a:r>
              <a:rPr lang="en-US" sz="3200" b="1" dirty="0" smtClean="0"/>
              <a:t>.</a:t>
            </a:r>
          </a:p>
          <a:p>
            <a:r>
              <a:rPr lang="en-US" sz="3200" b="1" dirty="0"/>
              <a:t>DFM is  commonly reported by women with healthy fetuses and fetal death is rare; therefore, </a:t>
            </a:r>
            <a:r>
              <a:rPr lang="en-US" sz="3200" b="1" dirty="0">
                <a:solidFill>
                  <a:srgbClr val="C00000"/>
                </a:solidFill>
              </a:rPr>
              <a:t>the positive predictive value is extremely </a:t>
            </a:r>
            <a:r>
              <a:rPr lang="en-US" sz="3200" b="1" dirty="0" smtClean="0">
                <a:solidFill>
                  <a:srgbClr val="C00000"/>
                </a:solidFill>
              </a:rPr>
              <a:t>low</a:t>
            </a:r>
            <a:r>
              <a:rPr lang="en-US" sz="3200" b="1" dirty="0" smtClean="0"/>
              <a:t>.</a:t>
            </a:r>
          </a:p>
          <a:p>
            <a:r>
              <a:rPr lang="en-US" sz="3200" b="1" dirty="0" smtClean="0"/>
              <a:t>It </a:t>
            </a:r>
            <a:r>
              <a:rPr lang="en-US" sz="3200" b="1" dirty="0"/>
              <a:t>is also possible that </a:t>
            </a:r>
            <a:r>
              <a:rPr lang="en-US" sz="3200" b="1" dirty="0">
                <a:solidFill>
                  <a:srgbClr val="C00000"/>
                </a:solidFill>
              </a:rPr>
              <a:t>more research is needed </a:t>
            </a:r>
            <a:r>
              <a:rPr lang="en-US" sz="3200" b="1" dirty="0"/>
              <a:t>to determine effective management of these pregnancies. </a:t>
            </a:r>
          </a:p>
        </p:txBody>
      </p:sp>
    </p:spTree>
    <p:extLst>
      <p:ext uri="{BB962C8B-B14F-4D97-AF65-F5344CB8AC3E}">
        <p14:creationId xmlns:p14="http://schemas.microsoft.com/office/powerpoint/2010/main" val="373085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268" y="840987"/>
            <a:ext cx="4872445" cy="33496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1" dirty="0" smtClean="0">
                <a:solidFill>
                  <a:schemeClr val="tx1"/>
                </a:solidFill>
              </a:rPr>
              <a:t>Decreased </a:t>
            </a:r>
            <a:r>
              <a:rPr lang="en-US" sz="2400" b="1" dirty="0">
                <a:solidFill>
                  <a:schemeClr val="tx1"/>
                </a:solidFill>
              </a:rPr>
              <a:t>fetal movement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269" y="4754880"/>
            <a:ext cx="4177161" cy="1228257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Dr.ladan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Ajori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Shohadaye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Tajrish</a:t>
            </a:r>
            <a:r>
              <a:rPr lang="en-US" sz="2800" b="1" dirty="0" smtClean="0">
                <a:solidFill>
                  <a:schemeClr val="tx1"/>
                </a:solidFill>
              </a:rPr>
              <a:t> Hospital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7" y="1737359"/>
            <a:ext cx="4236176" cy="401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17360" r="13043" b="61334"/>
          <a:stretch/>
        </p:blipFill>
        <p:spPr>
          <a:xfrm>
            <a:off x="4023360" y="979714"/>
            <a:ext cx="6727371" cy="5421085"/>
          </a:xfrm>
        </p:spPr>
      </p:pic>
    </p:spTree>
    <p:extLst>
      <p:ext uri="{BB962C8B-B14F-4D97-AF65-F5344CB8AC3E}">
        <p14:creationId xmlns:p14="http://schemas.microsoft.com/office/powerpoint/2010/main" val="266686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Normal </a:t>
            </a:r>
            <a:r>
              <a:rPr lang="en-US" b="1" dirty="0">
                <a:solidFill>
                  <a:srgbClr val="0070C0"/>
                </a:solidFill>
              </a:rPr>
              <a:t>fetal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Fetal movement can be assessed using various </a:t>
            </a:r>
            <a:r>
              <a:rPr lang="en-US" sz="3200" b="1" dirty="0" smtClean="0"/>
              <a:t>methods of </a:t>
            </a:r>
            <a:r>
              <a:rPr lang="en-US" sz="3200" b="1" dirty="0"/>
              <a:t>fetal kick </a:t>
            </a:r>
            <a:r>
              <a:rPr lang="en-US" sz="3200" b="1" dirty="0" smtClean="0"/>
              <a:t>counting</a:t>
            </a:r>
          </a:p>
          <a:p>
            <a:r>
              <a:rPr lang="en-US" sz="3200" b="1" dirty="0" smtClean="0"/>
              <a:t> </a:t>
            </a:r>
            <a:r>
              <a:rPr lang="en-US" sz="3200" b="1" dirty="0"/>
              <a:t>but this form of fetal surveillance has not achieved widespread acceptance.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9655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317" y="439708"/>
            <a:ext cx="8770571" cy="15607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NORMAL FETAL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—</a:t>
            </a:r>
            <a:r>
              <a:rPr lang="en-US" sz="3200" b="1" dirty="0"/>
              <a:t> </a:t>
            </a:r>
            <a:r>
              <a:rPr lang="en-US" sz="3200" b="1" dirty="0" err="1" smtClean="0"/>
              <a:t>Sonographically</a:t>
            </a:r>
            <a:r>
              <a:rPr lang="en-US" sz="3200" b="1" dirty="0" smtClean="0"/>
              <a:t>                   7-8weeks</a:t>
            </a:r>
          </a:p>
          <a:p>
            <a:pPr marL="0" indent="0">
              <a:buNone/>
            </a:pPr>
            <a:r>
              <a:rPr lang="en-US" sz="3200" b="1" dirty="0"/>
              <a:t>--Maternal </a:t>
            </a:r>
            <a:r>
              <a:rPr lang="en-US" sz="3200" b="1" dirty="0" smtClean="0"/>
              <a:t>perception              16-20 weeks</a:t>
            </a:r>
          </a:p>
          <a:p>
            <a:pPr marL="0" indent="0">
              <a:buNone/>
            </a:pP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4" name="Right Arrow 3"/>
          <p:cNvSpPr/>
          <p:nvPr/>
        </p:nvSpPr>
        <p:spPr>
          <a:xfrm>
            <a:off x="6313170" y="2688401"/>
            <a:ext cx="809897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123067" y="3389811"/>
            <a:ext cx="613955" cy="143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4" y="3822692"/>
            <a:ext cx="8378734" cy="3043646"/>
          </a:xfrm>
          <a:prstGeom prst="ellipse">
            <a:avLst/>
          </a:prstGeom>
          <a:solidFill>
            <a:srgbClr val="AAF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When </a:t>
            </a:r>
            <a:r>
              <a:rPr lang="en-US" sz="2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sonographically</a:t>
            </a: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detected movements were correlated with maternal perception, approximately 50 percent of isolated limb movements were perceived by the mother,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06"/>
            <a:ext cx="2933700" cy="29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2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732" y="568345"/>
            <a:ext cx="10097540" cy="156071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PREVALENCE OF DECREASED FETAL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372" y="2438400"/>
            <a:ext cx="9548900" cy="3651504"/>
          </a:xfrm>
        </p:spPr>
        <p:txBody>
          <a:bodyPr>
            <a:noAutofit/>
          </a:bodyPr>
          <a:lstStyle/>
          <a:p>
            <a:r>
              <a:rPr lang="en-US" sz="3200" b="1" dirty="0"/>
              <a:t> At least 40 percent of pregnant women become concerned about DFM one or more times during pregnancy, but most episodes are </a:t>
            </a:r>
            <a:r>
              <a:rPr lang="en-US" sz="3200" b="1" dirty="0" smtClean="0"/>
              <a:t>transient</a:t>
            </a:r>
          </a:p>
          <a:p>
            <a:endParaRPr lang="en-US" sz="3200" b="1" dirty="0"/>
          </a:p>
          <a:p>
            <a:r>
              <a:rPr lang="en-US" sz="3200" b="1" dirty="0" smtClean="0"/>
              <a:t>4 </a:t>
            </a:r>
            <a:r>
              <a:rPr lang="en-US" sz="3200" b="1" dirty="0"/>
              <a:t>to 15 percent of pregnant women will contact their care provider because of persistent DFM in the third trimester</a:t>
            </a:r>
          </a:p>
        </p:txBody>
      </p:sp>
    </p:spTree>
    <p:extLst>
      <p:ext uri="{BB962C8B-B14F-4D97-AF65-F5344CB8AC3E}">
        <p14:creationId xmlns:p14="http://schemas.microsoft.com/office/powerpoint/2010/main" val="176042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PATHOPHYSIOLOGY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3384" y="2438400"/>
            <a:ext cx="9130888" cy="4419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—</a:t>
            </a:r>
            <a:r>
              <a:rPr lang="en-US" sz="2800" b="1" dirty="0"/>
              <a:t> A normal quantity and quality of fetal movement </a:t>
            </a:r>
            <a:r>
              <a:rPr lang="en-US" sz="2800" b="1" dirty="0" smtClean="0"/>
              <a:t>virtually </a:t>
            </a:r>
            <a:r>
              <a:rPr lang="en-US" sz="2800" b="1" dirty="0"/>
              <a:t>ensures </a:t>
            </a:r>
            <a:r>
              <a:rPr lang="en-US" sz="2800" b="1" dirty="0">
                <a:solidFill>
                  <a:srgbClr val="C00000"/>
                </a:solidFill>
              </a:rPr>
              <a:t>functional integrity of fetal regulatory systems</a:t>
            </a:r>
            <a:r>
              <a:rPr lang="en-US" sz="2800" b="1" dirty="0"/>
              <a:t>. </a:t>
            </a:r>
            <a:endParaRPr lang="en-US" sz="2800" b="1" dirty="0" smtClean="0"/>
          </a:p>
          <a:p>
            <a:r>
              <a:rPr lang="en-US" sz="2800" b="1" dirty="0" smtClean="0"/>
              <a:t>When </a:t>
            </a:r>
            <a:r>
              <a:rPr lang="en-US" sz="2800" b="1" dirty="0"/>
              <a:t>these regulatory systems are subjected </a:t>
            </a:r>
            <a:r>
              <a:rPr lang="en-US" sz="2800" b="1" dirty="0">
                <a:solidFill>
                  <a:srgbClr val="C00000"/>
                </a:solidFill>
              </a:rPr>
              <a:t>to mild hypoxemia</a:t>
            </a:r>
            <a:r>
              <a:rPr lang="en-US" sz="2800" b="1" dirty="0"/>
              <a:t>, DFM is believed to represent a compensatory fetal behavioral response, analogous to the compensatory physiological response of </a:t>
            </a:r>
            <a:r>
              <a:rPr lang="en-US" sz="2800" b="1" dirty="0">
                <a:solidFill>
                  <a:srgbClr val="C00000"/>
                </a:solidFill>
              </a:rPr>
              <a:t>redistribution of blood flow to essential organs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dirty="0" smtClean="0"/>
              <a:t> </a:t>
            </a:r>
            <a:r>
              <a:rPr lang="en-US" sz="2800" b="1" dirty="0"/>
              <a:t>As hypoxemia </a:t>
            </a:r>
            <a:r>
              <a:rPr lang="en-US" sz="2800" b="1" dirty="0">
                <a:solidFill>
                  <a:srgbClr val="C00000"/>
                </a:solidFill>
              </a:rPr>
              <a:t>becomes more severe </a:t>
            </a:r>
            <a:r>
              <a:rPr lang="en-US" sz="2800" b="1" dirty="0"/>
              <a:t>and prolonged, compensatory responses may fail to protect the fetus, eventually leading to organ damage or death. </a:t>
            </a:r>
          </a:p>
        </p:txBody>
      </p:sp>
    </p:spTree>
    <p:extLst>
      <p:ext uri="{BB962C8B-B14F-4D97-AF65-F5344CB8AC3E}">
        <p14:creationId xmlns:p14="http://schemas.microsoft.com/office/powerpoint/2010/main" val="21446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DIAGNOSIS OF DECREASED FETAL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9084129" cy="3651504"/>
          </a:xfrm>
        </p:spPr>
        <p:txBody>
          <a:bodyPr>
            <a:noAutofit/>
          </a:bodyPr>
          <a:lstStyle/>
          <a:p>
            <a:r>
              <a:rPr lang="en-US" sz="2800" b="1" dirty="0"/>
              <a:t>give all pregnant women verbal and written information on normal fetal movements across gestation and normal wake/sleep cycles. </a:t>
            </a:r>
            <a:endParaRPr lang="en-US" sz="2800" b="1" dirty="0" smtClean="0"/>
          </a:p>
          <a:p>
            <a:r>
              <a:rPr lang="en-US" sz="2800" b="1" dirty="0" smtClean="0"/>
              <a:t> </a:t>
            </a:r>
            <a:r>
              <a:rPr lang="en-US" sz="2800" b="1" dirty="0"/>
              <a:t>At each clinical visit, we emphasize the importance of maternal awareness of fetal </a:t>
            </a:r>
            <a:r>
              <a:rPr lang="en-US" sz="2800" b="1" dirty="0" smtClean="0"/>
              <a:t>movements</a:t>
            </a:r>
          </a:p>
          <a:p>
            <a:r>
              <a:rPr lang="en-US" sz="2800" b="1" dirty="0"/>
              <a:t>counsel women that they should contact their health care provider immediately if they perceive DFM from baseline</a:t>
            </a:r>
          </a:p>
        </p:txBody>
      </p:sp>
    </p:spTree>
    <p:extLst>
      <p:ext uri="{BB962C8B-B14F-4D97-AF65-F5344CB8AC3E}">
        <p14:creationId xmlns:p14="http://schemas.microsoft.com/office/powerpoint/2010/main" val="47603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812" y="2438400"/>
            <a:ext cx="9457460" cy="3651504"/>
          </a:xfrm>
        </p:spPr>
        <p:txBody>
          <a:bodyPr>
            <a:noAutofit/>
          </a:bodyPr>
          <a:lstStyle/>
          <a:p>
            <a:r>
              <a:rPr lang="en-US" sz="2400" b="1" dirty="0"/>
              <a:t>Perception of </a:t>
            </a:r>
            <a:r>
              <a:rPr lang="en-US" sz="2400" b="1" dirty="0">
                <a:solidFill>
                  <a:srgbClr val="0070C0"/>
                </a:solidFill>
              </a:rPr>
              <a:t>least 10 fetal movements </a:t>
            </a:r>
            <a:r>
              <a:rPr lang="en-US" sz="2400" b="1" dirty="0"/>
              <a:t>(FMs) over </a:t>
            </a:r>
            <a:r>
              <a:rPr lang="en-US" sz="2400" b="1" dirty="0">
                <a:solidFill>
                  <a:srgbClr val="0070C0"/>
                </a:solidFill>
              </a:rPr>
              <a:t>up to two hours </a:t>
            </a:r>
            <a:r>
              <a:rPr lang="en-US" sz="2400" b="1" dirty="0"/>
              <a:t>when the mother is at rest and focused on counting ("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count to 10" method). 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b="1" dirty="0" smtClean="0"/>
              <a:t> </a:t>
            </a:r>
            <a:r>
              <a:rPr lang="en-US" sz="2400" b="1" dirty="0"/>
              <a:t>Perception of </a:t>
            </a:r>
            <a:r>
              <a:rPr lang="en-US" sz="2400" b="1" dirty="0">
                <a:solidFill>
                  <a:srgbClr val="0070C0"/>
                </a:solidFill>
              </a:rPr>
              <a:t>at least 10 FMs during </a:t>
            </a:r>
            <a:r>
              <a:rPr lang="en-US" sz="2400" b="1" u="sng" dirty="0"/>
              <a:t>12 hours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0070C0"/>
                </a:solidFill>
              </a:rPr>
              <a:t>normal maternal activity.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/>
              <a:t>Perception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0070C0"/>
                </a:solidFill>
              </a:rPr>
              <a:t>at least 4 FMs </a:t>
            </a:r>
            <a:r>
              <a:rPr lang="en-US" sz="2400" b="1" dirty="0"/>
              <a:t>in one hour when the mother is </a:t>
            </a:r>
            <a:r>
              <a:rPr lang="en-US" sz="2400" b="1" dirty="0">
                <a:solidFill>
                  <a:srgbClr val="0070C0"/>
                </a:solidFill>
              </a:rPr>
              <a:t>at rest and focused on counting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Perception of </a:t>
            </a:r>
            <a:r>
              <a:rPr lang="en-US" sz="2400" b="1" dirty="0">
                <a:solidFill>
                  <a:srgbClr val="0070C0"/>
                </a:solidFill>
              </a:rPr>
              <a:t>at least 10 FMs </a:t>
            </a:r>
            <a:r>
              <a:rPr lang="en-US" sz="2400" b="1" dirty="0"/>
              <a:t>within </a:t>
            </a:r>
            <a:r>
              <a:rPr lang="en-US" sz="2400" b="1" dirty="0">
                <a:solidFill>
                  <a:srgbClr val="0070C0"/>
                </a:solidFill>
              </a:rPr>
              <a:t>25 minutes </a:t>
            </a:r>
            <a:r>
              <a:rPr lang="en-US" sz="2400" b="1" dirty="0"/>
              <a:t>in pregnancies </a:t>
            </a:r>
            <a:r>
              <a:rPr lang="en-US" sz="2400" b="1" dirty="0">
                <a:solidFill>
                  <a:srgbClr val="0070C0"/>
                </a:solidFill>
              </a:rPr>
              <a:t>22 to 36 weeks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00B050"/>
                </a:solidFill>
              </a:rPr>
              <a:t>35 minutes </a:t>
            </a:r>
            <a:r>
              <a:rPr lang="en-US" sz="2400" b="1" dirty="0"/>
              <a:t>in pregnancies </a:t>
            </a:r>
            <a:r>
              <a:rPr lang="en-US" sz="2400" b="1" dirty="0">
                <a:solidFill>
                  <a:srgbClr val="00B050"/>
                </a:solidFill>
              </a:rPr>
              <a:t>37 or more weeks of gestation. </a:t>
            </a:r>
          </a:p>
        </p:txBody>
      </p:sp>
      <p:sp>
        <p:nvSpPr>
          <p:cNvPr id="4" name="Oval 3"/>
          <p:cNvSpPr/>
          <p:nvPr/>
        </p:nvSpPr>
        <p:spPr>
          <a:xfrm>
            <a:off x="2103121" y="259006"/>
            <a:ext cx="9601150" cy="1742747"/>
          </a:xfrm>
          <a:prstGeom prst="ellipse">
            <a:avLst/>
          </a:prstGeom>
          <a:solidFill>
            <a:srgbClr val="CEE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best diagnostic criteria are controversial </a:t>
            </a:r>
          </a:p>
        </p:txBody>
      </p:sp>
    </p:spTree>
    <p:extLst>
      <p:ext uri="{BB962C8B-B14F-4D97-AF65-F5344CB8AC3E}">
        <p14:creationId xmlns:p14="http://schemas.microsoft.com/office/powerpoint/2010/main" val="167718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42457"/>
            <a:ext cx="8770571" cy="3651504"/>
          </a:xfrm>
        </p:spPr>
        <p:txBody>
          <a:bodyPr/>
          <a:lstStyle/>
          <a:p>
            <a:r>
              <a:rPr lang="en-US" sz="3200" dirty="0"/>
              <a:t>fetal sleep states</a:t>
            </a:r>
            <a:r>
              <a:rPr lang="en-US" sz="3200" dirty="0" smtClean="0"/>
              <a:t>,</a:t>
            </a:r>
          </a:p>
          <a:p>
            <a:r>
              <a:rPr lang="en-US" sz="3200" dirty="0"/>
              <a:t>maternal </a:t>
            </a:r>
            <a:r>
              <a:rPr lang="en-US" sz="3200" dirty="0" smtClean="0"/>
              <a:t>medications</a:t>
            </a:r>
          </a:p>
          <a:p>
            <a:r>
              <a:rPr lang="en-US" sz="3200" dirty="0"/>
              <a:t>Poor maternal perception of fetal </a:t>
            </a:r>
            <a:r>
              <a:rPr lang="en-US" sz="3200" dirty="0" smtClean="0"/>
              <a:t>activity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54480" y="4206240"/>
            <a:ext cx="10463349" cy="2651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obesity has been reported to decrease maternal perception of fetal activity, a systematic review found that increased maternal body size was not associated with altered perception of fetal movement, but was associated with increased presentation for DFM </a:t>
            </a:r>
            <a:r>
              <a:rPr lang="en-US" sz="2800" dirty="0"/>
              <a:t>[</a:t>
            </a:r>
          </a:p>
        </p:txBody>
      </p:sp>
    </p:spTree>
    <p:extLst>
      <p:ext uri="{BB962C8B-B14F-4D97-AF65-F5344CB8AC3E}">
        <p14:creationId xmlns:p14="http://schemas.microsoft.com/office/powerpoint/2010/main" val="64660943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107</TotalTime>
  <Words>565</Words>
  <Application>Microsoft Office PowerPoint</Application>
  <PresentationFormat>Widescreen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Century Schoolbook</vt:lpstr>
      <vt:lpstr>Corbel</vt:lpstr>
      <vt:lpstr>Wingdings</vt:lpstr>
      <vt:lpstr>Feathered</vt:lpstr>
      <vt:lpstr>PowerPoint Presentation</vt:lpstr>
      <vt:lpstr>   Decreased fetal movement</vt:lpstr>
      <vt:lpstr>Normal fetal movement</vt:lpstr>
      <vt:lpstr>NORMAL FETAL MOVEMENT</vt:lpstr>
      <vt:lpstr>PREVALENCE OF DECREASED FETAL MOVEMENT</vt:lpstr>
      <vt:lpstr>PATHOPHYSIOLOGY </vt:lpstr>
      <vt:lpstr>DIAGNOSIS OF DECREASED FETAL MOVEMENT</vt:lpstr>
      <vt:lpstr>PowerPoint Presentation</vt:lpstr>
      <vt:lpstr>DIFFERENTIAL DIAGNOSIS</vt:lpstr>
      <vt:lpstr>EVALUATION</vt:lpstr>
      <vt:lpstr>PowerPoint Presentation</vt:lpstr>
      <vt:lpstr>PowerPoint Presentation</vt:lpstr>
      <vt:lpstr>PowerPoint Presentation</vt:lpstr>
      <vt:lpstr>PREGNANCY MANAGEMENT</vt:lpstr>
      <vt:lpstr>PowerPoint Presentation</vt:lpstr>
      <vt:lpstr>Persistent DFM and normal fetal evaluation For women ≥39 weeks of gestation </vt:lpstr>
      <vt:lpstr>Persistent DFM and normal fetal evaluation For women &lt;37 W</vt:lpstr>
      <vt:lpstr>Persistent DFM and normal fetal evaluation For women ≥37 weeks and &lt;39 w</vt:lpstr>
      <vt:lpstr>EFFICACY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Decreased fetal movement</dc:title>
  <dc:creator>mina</dc:creator>
  <cp:lastModifiedBy>mina</cp:lastModifiedBy>
  <cp:revision>17</cp:revision>
  <dcterms:created xsi:type="dcterms:W3CDTF">2023-08-11T05:40:14Z</dcterms:created>
  <dcterms:modified xsi:type="dcterms:W3CDTF">2023-08-11T07:28:05Z</dcterms:modified>
</cp:coreProperties>
</file>